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4"/>
  </p:sldMasterIdLst>
  <p:notesMasterIdLst>
    <p:notesMasterId r:id="rId22"/>
  </p:notesMasterIdLst>
  <p:sldIdLst>
    <p:sldId id="256" r:id="rId5"/>
    <p:sldId id="280" r:id="rId6"/>
    <p:sldId id="281" r:id="rId7"/>
    <p:sldId id="282" r:id="rId8"/>
    <p:sldId id="283" r:id="rId9"/>
    <p:sldId id="284" r:id="rId10"/>
    <p:sldId id="261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78" r:id="rId19"/>
    <p:sldId id="270" r:id="rId20"/>
    <p:sldId id="26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50000"/>
  </p:normalViewPr>
  <p:slideViewPr>
    <p:cSldViewPr snapToGrid="0" snapToObjects="1">
      <p:cViewPr varScale="1">
        <p:scale>
          <a:sx n="149" d="100"/>
          <a:sy n="149" d="100"/>
        </p:scale>
        <p:origin x="54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204718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045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61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17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07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98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77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781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9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20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85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46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9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992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4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670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54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bg>
      <p:bgPr>
        <a:solidFill>
          <a:srgbClr val="00007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-11600" y="-11600"/>
            <a:ext cx="9144000" cy="5155200"/>
          </a:xfrm>
          <a:prstGeom prst="rect">
            <a:avLst/>
          </a:prstGeom>
          <a:solidFill>
            <a:srgbClr val="00007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299" y="233225"/>
            <a:ext cx="913800" cy="6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 r="-11731" b="-11731"/>
          <a:stretch/>
        </p:blipFill>
        <p:spPr>
          <a:xfrm>
            <a:off x="1210674" y="316499"/>
            <a:ext cx="1436999" cy="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134100" y="883025"/>
            <a:ext cx="7752300" cy="253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8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 rtl="0">
              <a:spcBef>
                <a:spcPts val="0"/>
              </a:spcBef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34100" y="3574325"/>
            <a:ext cx="77523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20299" y="4830900"/>
            <a:ext cx="866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210251" y="877275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1210251" y="243650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Shape 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8749" y="303450"/>
            <a:ext cx="380271" cy="8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ior - 1 column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900" b="1">
                <a:solidFill>
                  <a:srgbClr val="000078"/>
                </a:solidFill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72475" y="1357100"/>
            <a:ext cx="6293700" cy="29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78"/>
          </a:solidFill>
          <a:ln>
            <a:noFill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8803" y="0"/>
            <a:ext cx="1715100" cy="11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/>
          <p:nvPr/>
        </p:nvSpPr>
        <p:spPr>
          <a:xfrm>
            <a:off x="225972" y="234950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Shape 40"/>
          <p:cNvPicPr preferRelativeResize="0"/>
          <p:nvPr/>
        </p:nvPicPr>
        <p:blipFill rotWithShape="1">
          <a:blip r:embed="rId3">
            <a:alphaModFix/>
          </a:blip>
          <a:srcRect r="-11731" b="-11731"/>
          <a:stretch/>
        </p:blipFill>
        <p:spPr>
          <a:xfrm>
            <a:off x="226250" y="282975"/>
            <a:ext cx="1234200" cy="3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/>
          <p:nvPr/>
        </p:nvSpPr>
        <p:spPr>
          <a:xfrm>
            <a:off x="226250" y="48615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225972" y="8322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468327" y="3937683"/>
            <a:ext cx="3057300" cy="31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UOC.universitat</a:t>
            </a:r>
          </a:p>
        </p:txBody>
      </p:sp>
      <p:sp>
        <p:nvSpPr>
          <p:cNvPr id="44" name="Shape 44"/>
          <p:cNvSpPr txBox="1"/>
          <p:nvPr/>
        </p:nvSpPr>
        <p:spPr>
          <a:xfrm>
            <a:off x="468327" y="4216254"/>
            <a:ext cx="3057300" cy="2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@UOCuniversidad</a:t>
            </a:r>
          </a:p>
        </p:txBody>
      </p:sp>
      <p:sp>
        <p:nvSpPr>
          <p:cNvPr id="45" name="Shape 45"/>
          <p:cNvSpPr txBox="1"/>
          <p:nvPr/>
        </p:nvSpPr>
        <p:spPr>
          <a:xfrm>
            <a:off x="468327" y="4515026"/>
            <a:ext cx="3057300" cy="2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UOCuniversitat</a:t>
            </a:r>
          </a:p>
        </p:txBody>
      </p:sp>
      <p:pic>
        <p:nvPicPr>
          <p:cNvPr id="46" name="Shape 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75" y="3998750"/>
            <a:ext cx="183987" cy="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09" y="4289063"/>
            <a:ext cx="208518" cy="17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365" y="4559751"/>
            <a:ext cx="191346" cy="19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302" y="233214"/>
            <a:ext cx="5973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6">
            <a:alphaModFix/>
          </a:blip>
          <a:srcRect r="-11731" b="-11731"/>
          <a:stretch/>
        </p:blipFill>
        <p:spPr>
          <a:xfrm>
            <a:off x="867600" y="287650"/>
            <a:ext cx="986400" cy="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220300" y="4889475"/>
            <a:ext cx="86661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9"/>
          <p:cNvSpPr/>
          <p:nvPr/>
        </p:nvSpPr>
        <p:spPr>
          <a:xfrm>
            <a:off x="869050" y="65417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869050" y="23962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8288950" y="654175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288950" y="239050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Shape 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8950" y="287650"/>
            <a:ext cx="301625" cy="64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devega@uo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lg-ulb/creditcardfrau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220299" y="1569175"/>
            <a:ext cx="8666101" cy="18527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MACHINE LEARNING APLICADO  A LA DETECCION DEL FRAUDE CON TARJETA DE CREDITO.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687421" y="3574325"/>
            <a:ext cx="8198979" cy="130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000" dirty="0"/>
              <a:t>ALUMNO : David De Vega Martin ddevega@uoc.edu </a:t>
            </a:r>
            <a:r>
              <a:rPr lang="es-ES" sz="2000" dirty="0">
                <a:hlinkClick r:id="rId3"/>
              </a:rPr>
              <a:t>vega</a:t>
            </a:r>
            <a:r>
              <a:rPr lang="es-ES" dirty="0">
                <a:hlinkClick r:id="rId3"/>
              </a:rPr>
              <a:t>@uoc.edu</a:t>
            </a:r>
            <a:endParaRPr lang="es-ES" dirty="0"/>
          </a:p>
          <a:p>
            <a:pPr lvl="0" rtl="0">
              <a:spcBef>
                <a:spcPts val="0"/>
              </a:spcBef>
              <a:buNone/>
            </a:pPr>
            <a:r>
              <a:rPr lang="es-ES" sz="2000" dirty="0"/>
              <a:t>TUTOR : Francesc </a:t>
            </a:r>
            <a:r>
              <a:rPr lang="es-ES" sz="2000" dirty="0" err="1"/>
              <a:t>Julve</a:t>
            </a:r>
            <a:r>
              <a:rPr lang="es-ES" sz="2000" dirty="0"/>
              <a:t> </a:t>
            </a:r>
            <a:r>
              <a:rPr lang="es-ES" sz="2000" dirty="0" err="1"/>
              <a:t>Lopez</a:t>
            </a:r>
            <a:r>
              <a:rPr lang="es-ES" sz="2000" dirty="0"/>
              <a:t>.</a:t>
            </a:r>
            <a:endParaRPr sz="2000" dirty="0"/>
          </a:p>
        </p:txBody>
      </p:sp>
      <p:sp>
        <p:nvSpPr>
          <p:cNvPr id="55" name="Shape 55"/>
          <p:cNvSpPr/>
          <p:nvPr/>
        </p:nvSpPr>
        <p:spPr>
          <a:xfrm>
            <a:off x="220299" y="3574325"/>
            <a:ext cx="9138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210251" y="3574325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Boosting III: CatBoost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48770" y="941294"/>
            <a:ext cx="8774205" cy="3832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 </a:t>
            </a:r>
            <a:r>
              <a:rPr lang="ca" sz="1200" dirty="0"/>
              <a:t>n_estimators número de arboles. Defecto n_estimators = 1000</a:t>
            </a:r>
            <a:r>
              <a:rPr lang="ca" sz="1200" b="1" dirty="0"/>
              <a:t>, </a:t>
            </a:r>
            <a:r>
              <a:rPr lang="ca" sz="1200" dirty="0"/>
              <a:t>n_estimators </a:t>
            </a:r>
            <a:r>
              <a:rPr lang="es-ES" sz="1200" dirty="0"/>
              <a:t>= [100, 200, 300, 400, 500, 600] </a:t>
            </a:r>
            <a:endParaRPr sz="1200" dirty="0"/>
          </a:p>
        </p:txBody>
      </p:sp>
      <p:pic>
        <p:nvPicPr>
          <p:cNvPr id="3" name="Imagen 2" descr="Interfaz de usuario gráfica, Calendario&#10;&#10;Descripción generada automáticamente">
            <a:extLst>
              <a:ext uri="{FF2B5EF4-FFF2-40B4-BE49-F238E27FC236}">
                <a16:creationId xmlns:a16="http://schemas.microsoft.com/office/drawing/2014/main" id="{65423948-CC4D-6AA1-24FD-2C9E5E0C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58" y="1264687"/>
            <a:ext cx="4547765" cy="30043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263B8E-9333-27A7-1F76-37A30769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58" y="4373730"/>
            <a:ext cx="4610677" cy="5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2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Arboles de Decision I: Decision Tree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61364" y="914401"/>
            <a:ext cx="8727141" cy="349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 </a:t>
            </a:r>
            <a:r>
              <a:rPr lang="ca" sz="1200" dirty="0"/>
              <a:t>max_depth profundidad máxima del arbol. Defecto max_depth = None</a:t>
            </a:r>
            <a:r>
              <a:rPr lang="ca" sz="1200" b="1" dirty="0"/>
              <a:t>, </a:t>
            </a:r>
            <a:r>
              <a:rPr lang="ca" sz="1200" dirty="0"/>
              <a:t>max_depth </a:t>
            </a:r>
            <a:r>
              <a:rPr lang="es-ES" sz="1200" dirty="0"/>
              <a:t>= [1 ,2, 3, 4, 5]</a:t>
            </a:r>
            <a:endParaRPr sz="1200" dirty="0"/>
          </a:p>
        </p:txBody>
      </p:sp>
      <p:pic>
        <p:nvPicPr>
          <p:cNvPr id="4" name="Imagen 3" descr="Interfaz de usuario gráfica, Gráfico, Aplicación&#10;&#10;Descripción generada automáticamente">
            <a:extLst>
              <a:ext uri="{FF2B5EF4-FFF2-40B4-BE49-F238E27FC236}">
                <a16:creationId xmlns:a16="http://schemas.microsoft.com/office/drawing/2014/main" id="{6D07F1B4-D578-9AE8-968B-EE0B40A6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78" y="1228908"/>
            <a:ext cx="4943005" cy="32665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F9556B-CCEA-4648-9896-5F5892E92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175" y="4495475"/>
            <a:ext cx="4943005" cy="3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8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Arboles de Decision II: Random Forest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41194" y="931032"/>
            <a:ext cx="8861611" cy="3397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</a:t>
            </a:r>
            <a:r>
              <a:rPr lang="ca" sz="1200" b="1" dirty="0"/>
              <a:t> </a:t>
            </a:r>
            <a:r>
              <a:rPr lang="ca" sz="1200" dirty="0"/>
              <a:t>n_estimators número máx  arboles. Defecto n_estimators = 100</a:t>
            </a:r>
            <a:r>
              <a:rPr lang="ca" sz="1200" b="1" dirty="0"/>
              <a:t>, </a:t>
            </a:r>
            <a:r>
              <a:rPr lang="ca" sz="1200" dirty="0"/>
              <a:t>n_estimators </a:t>
            </a:r>
            <a:r>
              <a:rPr lang="es-ES" sz="1200" dirty="0"/>
              <a:t>= [100 , 200, 300, 400, 500, 600]</a:t>
            </a:r>
            <a:endParaRPr sz="1200" dirty="0"/>
          </a:p>
        </p:txBody>
      </p:sp>
      <p:pic>
        <p:nvPicPr>
          <p:cNvPr id="5" name="Imagen 4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75E617A7-2F05-46D9-78F8-BAB81F0D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55" y="1254969"/>
            <a:ext cx="4651983" cy="30742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813956-EDFF-0339-D887-A32DA7F6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55" y="4385179"/>
            <a:ext cx="4651983" cy="5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94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Redes Neuronales: Perceptron Multi-Capa (MLP)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29453" y="921124"/>
            <a:ext cx="8666630" cy="3272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 </a:t>
            </a:r>
            <a:r>
              <a:rPr lang="ca" sz="1200" dirty="0"/>
              <a:t>hidden_layer_sizes. Defecto </a:t>
            </a:r>
            <a:r>
              <a:rPr lang="es-ES" sz="1200" dirty="0" err="1"/>
              <a:t>hidden_layer_sizes</a:t>
            </a:r>
            <a:r>
              <a:rPr lang="es-ES" sz="1200" dirty="0"/>
              <a:t> = 100</a:t>
            </a:r>
            <a:r>
              <a:rPr lang="ca" sz="1200" b="1" dirty="0"/>
              <a:t>, </a:t>
            </a:r>
            <a:r>
              <a:rPr lang="en-US" sz="1200" dirty="0" err="1"/>
              <a:t>hidden_layer_sizes</a:t>
            </a:r>
            <a:r>
              <a:rPr lang="en-US" sz="1200" dirty="0"/>
              <a:t> = [(50,), (100,), (120,),(150,)]</a:t>
            </a:r>
            <a:endParaRPr sz="1200" dirty="0"/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F852B7F-853C-3BC1-5DF9-49AC9BB9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88" y="1248362"/>
            <a:ext cx="4980045" cy="32991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195F69-BA5F-881E-1200-CBB0C534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511" y="4546358"/>
            <a:ext cx="5192528" cy="34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1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basado en instancia:</a:t>
            </a:r>
            <a:r>
              <a:rPr lang="es-ES" dirty="0"/>
              <a:t>K-Nearest Neighbors (KNN) </a:t>
            </a:r>
            <a:endParaRPr lang="ca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48770" y="910345"/>
            <a:ext cx="8646459" cy="3583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 </a:t>
            </a:r>
            <a:r>
              <a:rPr lang="es-ES" dirty="0" err="1"/>
              <a:t>n_neighbors</a:t>
            </a:r>
            <a:r>
              <a:rPr lang="es-ES" dirty="0"/>
              <a:t> </a:t>
            </a:r>
            <a:r>
              <a:rPr lang="ca" dirty="0"/>
              <a:t>número de vecinos. Defecto </a:t>
            </a:r>
            <a:r>
              <a:rPr lang="es-ES" dirty="0" err="1"/>
              <a:t>n_neighbors</a:t>
            </a:r>
            <a:r>
              <a:rPr lang="es-ES" dirty="0"/>
              <a:t> = 5</a:t>
            </a:r>
            <a:r>
              <a:rPr lang="ca" b="1" dirty="0"/>
              <a:t>, </a:t>
            </a:r>
            <a:r>
              <a:rPr lang="es-ES" dirty="0" err="1"/>
              <a:t>n_neighbors</a:t>
            </a:r>
            <a:r>
              <a:rPr lang="en-US" dirty="0"/>
              <a:t>= [3, 5, 7]</a:t>
            </a:r>
            <a:endParaRPr dirty="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A6BD8A3-F52A-35AE-225B-C03EF4DE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44" y="1268653"/>
            <a:ext cx="4882862" cy="32268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C82C21-FFB9-53B5-079E-698FF395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614" y="4520831"/>
            <a:ext cx="5312769" cy="3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3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Ranking Final y Conclusiones:</a:t>
            </a:r>
          </a:p>
        </p:txBody>
      </p:sp>
      <p:sp>
        <p:nvSpPr>
          <p:cNvPr id="8" name="Shape 88">
            <a:extLst>
              <a:ext uri="{FF2B5EF4-FFF2-40B4-BE49-F238E27FC236}">
                <a16:creationId xmlns:a16="http://schemas.microsoft.com/office/drawing/2014/main" id="{1EAB63F4-B8CE-8127-870C-65CF2DE91056}"/>
              </a:ext>
            </a:extLst>
          </p:cNvPr>
          <p:cNvSpPr txBox="1">
            <a:spLocks/>
          </p:cNvSpPr>
          <p:nvPr/>
        </p:nvSpPr>
        <p:spPr>
          <a:xfrm>
            <a:off x="900924" y="3371026"/>
            <a:ext cx="7866939" cy="14055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SzPct val="57894"/>
              <a:tabLst/>
              <a:defRPr/>
            </a:pPr>
            <a:r>
              <a:rPr lang="ca" sz="1200" b="0" dirty="0"/>
              <a:t>Se han entrenado 8 algoritmos, descartado 1, regression_logistic por bajo rendimiento.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SzPct val="57894"/>
              <a:tabLst/>
              <a:defRPr/>
            </a:pPr>
            <a:r>
              <a:rPr lang="ca" sz="1200" b="0" dirty="0"/>
              <a:t>Hay dos grupos de algoritmos: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SzPct val="57894"/>
              <a:buFontTx/>
              <a:buChar char="-"/>
              <a:tabLst/>
              <a:defRPr/>
            </a:pPr>
            <a:r>
              <a:rPr lang="ca" sz="1200" b="0" dirty="0"/>
              <a:t>1.-  Modelos F2 Score &gt;0.85: Es el rendimiento por defecto del mejor algoritmo por default.</a:t>
            </a:r>
          </a:p>
          <a:p>
            <a:pPr marL="285750" indent="-285750" algn="just">
              <a:buClr>
                <a:srgbClr val="000078"/>
              </a:buClr>
              <a:buSzPct val="57894"/>
              <a:buFontTx/>
              <a:buChar char="-"/>
              <a:defRPr/>
            </a:pPr>
            <a:r>
              <a:rPr lang="ca" sz="1200" b="0" dirty="0"/>
              <a:t>      Formado exclusivamente por arboles de decision, todos los algoritmos de boosting y el random_forest.</a:t>
            </a:r>
          </a:p>
          <a:p>
            <a:pPr marL="285750" indent="-285750" algn="just">
              <a:buClr>
                <a:srgbClr val="000078"/>
              </a:buClr>
              <a:buSzPct val="57894"/>
              <a:buFontTx/>
              <a:buChar char="-"/>
              <a:defRPr/>
            </a:pPr>
            <a:endParaRPr lang="ca" sz="1200" b="0" dirty="0"/>
          </a:p>
          <a:p>
            <a:pPr marL="285750" indent="-285750" algn="just">
              <a:buClr>
                <a:srgbClr val="000078"/>
              </a:buClr>
              <a:buSzPct val="57894"/>
              <a:buFontTx/>
              <a:buChar char="-"/>
              <a:defRPr/>
            </a:pPr>
            <a:r>
              <a:rPr lang="ca" sz="1200" b="0" dirty="0"/>
              <a:t>2.- Modelos F2 Score &lt;0,85: Formado por knn, mlp y decision_tree.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D5A251-5624-B59F-9546-5894E88FC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5" y="1038625"/>
            <a:ext cx="6554952" cy="23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6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18277-D78D-C00E-2C2B-250C61E9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686" y="658879"/>
            <a:ext cx="7470600" cy="413972"/>
          </a:xfrm>
        </p:spPr>
        <p:txBody>
          <a:bodyPr/>
          <a:lstStyle/>
          <a:p>
            <a:r>
              <a:rPr lang="es-ES" sz="1600" dirty="0"/>
              <a:t>Ranking Final Fase Hiper Parámetros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E4BBB3-30DC-6782-DA1B-8AAA207C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466" y="2001449"/>
            <a:ext cx="8651631" cy="2700252"/>
          </a:xfrm>
        </p:spPr>
        <p:txBody>
          <a:bodyPr/>
          <a:lstStyle/>
          <a:p>
            <a:pPr algn="just"/>
            <a:r>
              <a:rPr lang="es-ES" dirty="0"/>
              <a:t>Se rechaza </a:t>
            </a:r>
            <a:r>
              <a:rPr lang="es-ES" dirty="0" err="1"/>
              <a:t>Catboost</a:t>
            </a:r>
            <a:r>
              <a:rPr lang="es-ES" dirty="0"/>
              <a:t> tiene el menor F2 Score, consecuencia de tener el FN mas elevado.</a:t>
            </a:r>
          </a:p>
          <a:p>
            <a:pPr algn="just"/>
            <a:endParaRPr lang="es-ES" dirty="0"/>
          </a:p>
          <a:p>
            <a:pPr algn="just"/>
            <a:r>
              <a:rPr lang="es-ES" b="1" dirty="0"/>
              <a:t>AdaBoost:	- Ideal para tener buen equilibrio entre detección de fraude y minimizar falsas alertas.</a:t>
            </a:r>
          </a:p>
          <a:p>
            <a:pPr algn="just"/>
            <a:r>
              <a:rPr lang="es-ES" dirty="0"/>
              <a:t>	- Es la solución más equilibrada entre precisión y </a:t>
            </a:r>
            <a:r>
              <a:rPr lang="es-ES" dirty="0" err="1"/>
              <a:t>recall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	</a:t>
            </a:r>
          </a:p>
          <a:p>
            <a:r>
              <a:rPr lang="es-ES" b="1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s-ES" b="1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	- Ideal para maximizar la detección de fraude y minimizar falsos negativos.</a:t>
            </a:r>
          </a:p>
          <a:p>
            <a:r>
              <a:rPr lang="es-ES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- Es la solución má</a:t>
            </a:r>
            <a:r>
              <a:rPr lang="es-ES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 eficaz para asegurar la menor cantidad de fraudes no detectados.</a:t>
            </a:r>
          </a:p>
          <a:p>
            <a:r>
              <a:rPr lang="es-ES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- R</a:t>
            </a:r>
            <a:r>
              <a:rPr lang="es-ES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OC-AUC mas elevado que AdaBoost, excelente capacidad para discriminar la clase fraude.</a:t>
            </a:r>
            <a:endParaRPr lang="es-ES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dirty="0"/>
              <a:t>			</a:t>
            </a:r>
            <a:r>
              <a:rPr lang="es-ES" b="1" dirty="0"/>
              <a:t>FIN DE LA PRESENTACION.</a:t>
            </a:r>
          </a:p>
          <a:p>
            <a:r>
              <a:rPr lang="es-ES" dirty="0"/>
              <a:t>	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23C6E2-8509-080C-A834-A274618DF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9" y="1005549"/>
            <a:ext cx="7359961" cy="9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5387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Objetivos:</a:t>
            </a: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557719" y="1057072"/>
            <a:ext cx="8041532" cy="106355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ES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eleccionar e implementar una serie de algoritmos de aprendizaje automático.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ES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ealizar un estudio comparativo de los mismos. 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Obtener un modelo de predicción, que determine si una transacción es legítima o no.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Shape 100">
            <a:extLst>
              <a:ext uri="{FF2B5EF4-FFF2-40B4-BE49-F238E27FC236}">
                <a16:creationId xmlns:a16="http://schemas.microsoft.com/office/drawing/2014/main" id="{98B951D1-A7EE-C1B4-9484-35C89166899B}"/>
              </a:ext>
            </a:extLst>
          </p:cNvPr>
          <p:cNvSpPr txBox="1">
            <a:spLocks/>
          </p:cNvSpPr>
          <p:nvPr/>
        </p:nvSpPr>
        <p:spPr>
          <a:xfrm>
            <a:off x="843185" y="2120629"/>
            <a:ext cx="7470600" cy="383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r>
              <a:rPr lang="es-ES" dirty="0"/>
              <a:t>Dataset:</a:t>
            </a:r>
          </a:p>
        </p:txBody>
      </p:sp>
      <p:sp>
        <p:nvSpPr>
          <p:cNvPr id="5" name="Shape 101">
            <a:extLst>
              <a:ext uri="{FF2B5EF4-FFF2-40B4-BE49-F238E27FC236}">
                <a16:creationId xmlns:a16="http://schemas.microsoft.com/office/drawing/2014/main" id="{102543F7-9E7C-81E0-8D17-16201E171DDA}"/>
              </a:ext>
            </a:extLst>
          </p:cNvPr>
          <p:cNvSpPr txBox="1">
            <a:spLocks/>
          </p:cNvSpPr>
          <p:nvPr/>
        </p:nvSpPr>
        <p:spPr>
          <a:xfrm>
            <a:off x="512322" y="2639437"/>
            <a:ext cx="8041533" cy="20557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European</a:t>
            </a: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Credit</a:t>
            </a: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Card</a:t>
            </a: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Fraud dataset. </a:t>
            </a: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https://www.kaggle.com/datasets/mlg-ulb/creditcardfraud</a:t>
            </a:r>
            <a:endParaRPr lang="es-ES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Composición de variables: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Time: 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Características V1- V28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Amount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S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Class (0 - Autentica, 1- Fraude)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endParaRPr lang="es-ES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endParaRPr lang="es-ES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DC10BB-D314-1016-EE15-3DF356A5D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53" y="3242694"/>
            <a:ext cx="3750930" cy="12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6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69652" y="557719"/>
            <a:ext cx="8249054" cy="153480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1800" dirty="0"/>
              <a:t>Time</a:t>
            </a:r>
            <a:r>
              <a:rPr lang="es-ES" dirty="0"/>
              <a:t>: 	</a:t>
            </a:r>
            <a:r>
              <a:rPr lang="es-ES" sz="1400" b="0" dirty="0">
                <a:effectLst/>
                <a:latin typeface="+mn-lt"/>
                <a:ea typeface="Calibri" panose="020F0502020204030204" pitchFamily="34" charset="0"/>
              </a:rPr>
              <a:t>Las operaciones se recogen en los segundos que conforman esos  2 </a:t>
            </a:r>
            <a:r>
              <a:rPr lang="es-ES" sz="1400" b="0" dirty="0" err="1">
                <a:effectLst/>
                <a:latin typeface="+mn-lt"/>
                <a:ea typeface="Calibri" panose="020F0502020204030204" pitchFamily="34" charset="0"/>
              </a:rPr>
              <a:t>dias</a:t>
            </a:r>
            <a:r>
              <a:rPr lang="es-ES" sz="1400" b="0" dirty="0">
                <a:effectLst/>
                <a:latin typeface="+mn-lt"/>
                <a:ea typeface="Calibri" panose="020F0502020204030204" pitchFamily="34" charset="0"/>
              </a:rPr>
              <a:t> .</a:t>
            </a: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s-ES" sz="1800" dirty="0">
                <a:effectLst/>
                <a:latin typeface="+mj-lt"/>
                <a:ea typeface="Calibri" panose="020F0502020204030204" pitchFamily="34" charset="0"/>
              </a:rPr>
              <a:t>V1-V28</a:t>
            </a:r>
            <a:r>
              <a:rPr lang="es-ES" sz="1400" dirty="0">
                <a:effectLst/>
                <a:latin typeface="+mj-lt"/>
                <a:ea typeface="Calibri" panose="020F0502020204030204" pitchFamily="34" charset="0"/>
              </a:rPr>
              <a:t>:	</a:t>
            </a:r>
            <a:r>
              <a:rPr lang="es-ES" sz="1400" b="0" dirty="0">
                <a:effectLst/>
                <a:latin typeface="+mn-lt"/>
                <a:ea typeface="Calibri" panose="020F0502020204030204" pitchFamily="34" charset="0"/>
              </a:rPr>
              <a:t>Tratadas mediante PCA para preservar datos sensibles.</a:t>
            </a: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s-ES" sz="1400" b="0" dirty="0">
                <a:effectLst/>
                <a:latin typeface="+mn-lt"/>
                <a:ea typeface="Calibri" panose="020F0502020204030204" pitchFamily="34" charset="0"/>
              </a:rPr>
              <a:t>	No existen correlaciones fuertes.</a:t>
            </a: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br>
              <a:rPr lang="es-ES" sz="1400" b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s-ES" sz="1800" dirty="0">
                <a:effectLst/>
                <a:latin typeface="+mn-lt"/>
                <a:ea typeface="Calibri" panose="020F0502020204030204" pitchFamily="34" charset="0"/>
              </a:rPr>
              <a:t>Amount:</a:t>
            </a:r>
            <a:r>
              <a:rPr lang="es-ES" sz="1400" b="0" dirty="0">
                <a:effectLst/>
                <a:latin typeface="+mn-lt"/>
                <a:ea typeface="Calibri" panose="020F0502020204030204" pitchFamily="34" charset="0"/>
              </a:rPr>
              <a:t> Gran diferencia en la cuantía de las operaciones y alto volumen de outliers.</a:t>
            </a:r>
            <a:br>
              <a:rPr lang="es-ES" sz="1400" b="0" dirty="0">
                <a:effectLst/>
                <a:latin typeface="+mj-lt"/>
                <a:ea typeface="Calibri" panose="020F0502020204030204" pitchFamily="34" charset="0"/>
              </a:rPr>
            </a:br>
            <a:br>
              <a:rPr lang="es-ES" sz="1400" b="0" dirty="0">
                <a:effectLst/>
                <a:latin typeface="+mj-lt"/>
                <a:ea typeface="Calibri" panose="020F0502020204030204" pitchFamily="34" charset="0"/>
              </a:rPr>
            </a:br>
            <a:br>
              <a:rPr lang="es-ES" dirty="0">
                <a:latin typeface="+mj-lt"/>
              </a:rPr>
            </a:br>
            <a:endParaRPr lang="es-ES" dirty="0">
              <a:latin typeface="+mj-lt"/>
            </a:endParaRPr>
          </a:p>
        </p:txBody>
      </p:sp>
      <p:sp>
        <p:nvSpPr>
          <p:cNvPr id="4" name="Shape 100">
            <a:extLst>
              <a:ext uri="{FF2B5EF4-FFF2-40B4-BE49-F238E27FC236}">
                <a16:creationId xmlns:a16="http://schemas.microsoft.com/office/drawing/2014/main" id="{98B951D1-A7EE-C1B4-9484-35C89166899B}"/>
              </a:ext>
            </a:extLst>
          </p:cNvPr>
          <p:cNvSpPr txBox="1">
            <a:spLocks/>
          </p:cNvSpPr>
          <p:nvPr/>
        </p:nvSpPr>
        <p:spPr>
          <a:xfrm>
            <a:off x="940583" y="3050977"/>
            <a:ext cx="7470600" cy="383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F1922F-7E45-BCD4-DCF5-51C29911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51" y="2756171"/>
            <a:ext cx="2011939" cy="6290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C2D406-133D-D19F-258A-36C06A44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38" y="2191697"/>
            <a:ext cx="2602752" cy="223244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1616086-6C31-A2FF-DA21-99047C04F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645" y="2092523"/>
            <a:ext cx="2790486" cy="26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0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06877" y="648025"/>
            <a:ext cx="7536198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Problematicas del dataset:</a:t>
            </a:r>
            <a:br>
              <a:rPr lang="ca" dirty="0"/>
            </a:br>
            <a:endParaRPr lang="ca" dirty="0"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0196" y="1186773"/>
            <a:ext cx="8463064" cy="243191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buFont typeface="Calibri Light" panose="020F0302020204030204" pitchFamily="34" charset="0"/>
              <a:buChar char="-"/>
            </a:pPr>
            <a:r>
              <a:rPr lang="es-ES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Presencia de outliers en las variables Amount</a:t>
            </a:r>
            <a:r>
              <a:rPr lang="es-ES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por lo que se procederá al escalado de la variable mediante transformación Robust Scaler, con objeto de centrar los valores alrededor de cero y obtener una dispersión relativa similar.</a:t>
            </a:r>
          </a:p>
          <a:p>
            <a:pPr lvl="0" algn="just">
              <a:lnSpc>
                <a:spcPct val="107000"/>
              </a:lnSpc>
            </a:pPr>
            <a:endParaRPr lang="es-ES" sz="12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 Light" panose="020F0302020204030204" pitchFamily="34" charset="0"/>
              <a:buChar char="-"/>
            </a:pPr>
            <a:r>
              <a:rPr lang="es-ES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Presencia de sesgo en la mayoría de las variables de características V1-V28.</a:t>
            </a:r>
            <a:r>
              <a:rPr lang="es-ES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Se aplicará al dataset Power Transformation de sklearn, variante </a:t>
            </a:r>
            <a:r>
              <a:rPr lang="es-ES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Yeo</a:t>
            </a:r>
            <a:r>
              <a:rPr lang="es-ES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-Johnson que permite trabajar con datos negativos, con esto se obtiene una distribución más próxima a la normal.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s-ES" sz="12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 Light" panose="020F0302020204030204" pitchFamily="34" charset="0"/>
              <a:buChar char="-"/>
            </a:pPr>
            <a:r>
              <a:rPr lang="es-ES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Desequilibrio de clases se aplicará sobre muestreo con Smote y Adasyn.</a:t>
            </a:r>
            <a:endParaRPr lang="es-ES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26439E-EC1F-0CD9-CEA4-DF259211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68" y="3743266"/>
            <a:ext cx="2616608" cy="7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1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06877" y="648025"/>
            <a:ext cx="7536198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y medidas de evaluacion:</a:t>
            </a:r>
            <a:br>
              <a:rPr lang="ca" dirty="0"/>
            </a:br>
            <a:endParaRPr lang="ca" dirty="0"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0196" y="1186773"/>
            <a:ext cx="8463064" cy="36640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Tx/>
              <a:buChar char="-"/>
            </a:pPr>
            <a:r>
              <a:rPr lang="es-ES" sz="1600" b="1" dirty="0"/>
              <a:t>Algoritmos:</a:t>
            </a:r>
          </a:p>
          <a:p>
            <a:pPr lvl="0">
              <a:spcBef>
                <a:spcPts val="0"/>
              </a:spcBef>
            </a:pPr>
            <a:endParaRPr lang="es-ES" sz="900" b="1" dirty="0"/>
          </a:p>
          <a:p>
            <a:pPr lvl="3"/>
            <a:r>
              <a:rPr lang="es-ES" b="1" dirty="0"/>
              <a:t>	Lineales :</a:t>
            </a:r>
            <a:r>
              <a:rPr lang="es-ES" dirty="0"/>
              <a:t> Regresión Logística.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Boosting:</a:t>
            </a:r>
            <a:r>
              <a:rPr lang="es-ES" dirty="0"/>
              <a:t> AdaBoost, XGBoost, CatBoost.</a:t>
            </a:r>
          </a:p>
          <a:p>
            <a:pPr lvl="1"/>
            <a:r>
              <a:rPr lang="es-ES" b="1" dirty="0"/>
              <a:t>	Basado en arboles</a:t>
            </a:r>
            <a:r>
              <a:rPr lang="es-ES" dirty="0"/>
              <a:t>: </a:t>
            </a:r>
            <a:r>
              <a:rPr lang="es-ES" dirty="0" err="1"/>
              <a:t>Decision</a:t>
            </a:r>
            <a:r>
              <a:rPr lang="es-ES" dirty="0"/>
              <a:t> Tree, Random Forest.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Basados en redes neuronales: </a:t>
            </a:r>
            <a:r>
              <a:rPr lang="es-ES" dirty="0"/>
              <a:t>Perceptrón Multicapa (MLP).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Basado en distancia: </a:t>
            </a:r>
            <a:r>
              <a:rPr lang="es-ES" dirty="0"/>
              <a:t>K-</a:t>
            </a:r>
            <a:r>
              <a:rPr lang="es-ES" dirty="0" err="1"/>
              <a:t>Near</a:t>
            </a:r>
            <a:r>
              <a:rPr lang="es-ES" dirty="0"/>
              <a:t> </a:t>
            </a:r>
            <a:r>
              <a:rPr lang="es-ES" dirty="0" err="1"/>
              <a:t>Neighbours</a:t>
            </a:r>
            <a:r>
              <a:rPr lang="es-ES" dirty="0"/>
              <a:t> (KNN).	</a:t>
            </a:r>
          </a:p>
          <a:p>
            <a:pPr lvl="0">
              <a:spcBef>
                <a:spcPts val="0"/>
              </a:spcBef>
            </a:pPr>
            <a:endParaRPr lang="es-ES" dirty="0"/>
          </a:p>
          <a:p>
            <a:pPr marL="285750" lvl="0" indent="-285750">
              <a:spcBef>
                <a:spcPts val="0"/>
              </a:spcBef>
              <a:buFontTx/>
              <a:buChar char="-"/>
            </a:pPr>
            <a:r>
              <a:rPr lang="es-ES" sz="1600" b="1" dirty="0"/>
              <a:t>Medidas de evaluación: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F2 Score: </a:t>
            </a:r>
            <a:r>
              <a:rPr lang="es-ES" dirty="0"/>
              <a:t>Métrica de evaluación en problemas de clasificación binaria combina  	precision y 		recall, dando más importancia al recall. </a:t>
            </a:r>
          </a:p>
          <a:p>
            <a:pPr lvl="0">
              <a:spcBef>
                <a:spcPts val="0"/>
              </a:spcBef>
            </a:pPr>
            <a:r>
              <a:rPr lang="es-ES" b="1" dirty="0"/>
              <a:t>	Matriz de confusión: </a:t>
            </a:r>
            <a:r>
              <a:rPr lang="es-ES" dirty="0"/>
              <a:t>Especial atención a las clases FP y FN.</a:t>
            </a:r>
          </a:p>
        </p:txBody>
      </p:sp>
    </p:spTree>
    <p:extLst>
      <p:ext uri="{BB962C8B-B14F-4D97-AF65-F5344CB8AC3E}">
        <p14:creationId xmlns:p14="http://schemas.microsoft.com/office/powerpoint/2010/main" val="62196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06877" y="648025"/>
            <a:ext cx="7536198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Metodologia:</a:t>
            </a:r>
            <a:endParaRPr lang="ca" dirty="0"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817124" y="933855"/>
            <a:ext cx="7678366" cy="39170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</a:pPr>
            <a:r>
              <a:rPr lang="es-ES" b="1" dirty="0"/>
              <a:t>1.- Ranking inicial : </a:t>
            </a:r>
            <a:r>
              <a:rPr lang="es-ES" dirty="0"/>
              <a:t>Algoritmos en estado por defecto. Establecen el valor mínimo del modelo.</a:t>
            </a:r>
          </a:p>
          <a:p>
            <a:pPr lvl="0" algn="just">
              <a:spcBef>
                <a:spcPts val="0"/>
              </a:spcBef>
            </a:pPr>
            <a:r>
              <a:rPr lang="es-ES" b="1" dirty="0"/>
              <a:t>2.- Determinación de un parámetro principal</a:t>
            </a:r>
            <a:r>
              <a:rPr lang="es-ES" dirty="0"/>
              <a:t>, para todos los dataset.</a:t>
            </a:r>
          </a:p>
          <a:p>
            <a:pPr lvl="0" algn="just">
              <a:spcBef>
                <a:spcPts val="0"/>
              </a:spcBef>
            </a:pPr>
            <a:r>
              <a:rPr lang="es-ES" b="1" dirty="0"/>
              <a:t>3.- Determinación de un rango de ese parámetro </a:t>
            </a:r>
            <a:r>
              <a:rPr lang="es-ES" dirty="0"/>
              <a:t>que prevea </a:t>
            </a:r>
            <a:r>
              <a:rPr lang="es-ES" dirty="0" err="1"/>
              <a:t>under</a:t>
            </a:r>
            <a:r>
              <a:rPr lang="es-ES" dirty="0"/>
              <a:t> y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fitting</a:t>
            </a:r>
            <a:r>
              <a:rPr lang="es-ES" dirty="0"/>
              <a:t>.</a:t>
            </a:r>
          </a:p>
          <a:p>
            <a:pPr lvl="0" algn="just">
              <a:spcBef>
                <a:spcPts val="0"/>
              </a:spcBef>
            </a:pPr>
            <a:r>
              <a:rPr lang="es-ES" b="1" dirty="0"/>
              <a:t>4.- Se ordenan los resultados por F2 Score </a:t>
            </a:r>
            <a:r>
              <a:rPr lang="es-ES" dirty="0"/>
              <a:t>y se eliminan aquellos que no superen el valor mínimo.</a:t>
            </a:r>
          </a:p>
          <a:p>
            <a:pPr lvl="0" algn="just">
              <a:spcBef>
                <a:spcPts val="0"/>
              </a:spcBef>
            </a:pPr>
            <a:r>
              <a:rPr lang="es-ES" b="1" dirty="0"/>
              <a:t>5.- Se selecciona el valor de parámetro que obtenga mejor F2 Score </a:t>
            </a:r>
            <a:r>
              <a:rPr lang="es-ES" dirty="0"/>
              <a:t>y con ello se confecciona el ranking final.</a:t>
            </a:r>
          </a:p>
          <a:p>
            <a:pPr lvl="0">
              <a:spcBef>
                <a:spcPts val="0"/>
              </a:spcBef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88CF26-E0B3-AB00-7CD1-9129DFD1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2767303"/>
            <a:ext cx="6232711" cy="20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3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Lineales: Regresión Logística.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89112" y="1051852"/>
            <a:ext cx="8619563" cy="3773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   </a:t>
            </a:r>
            <a:r>
              <a:rPr lang="ca" dirty="0"/>
              <a:t>C controla la regularización o ajuste. Por defecto C = 1.0   </a:t>
            </a:r>
            <a:r>
              <a:rPr lang="es-ES" dirty="0" err="1"/>
              <a:t>C_values</a:t>
            </a:r>
            <a:r>
              <a:rPr lang="es-ES" dirty="0"/>
              <a:t> = [0.1,0.5,1,1.5,2,2.5,3]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24CAD402-52A5-211C-FA9B-D1EBCBEA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777" y="1378022"/>
            <a:ext cx="4722350" cy="31196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4AC61E-8C96-817E-EC15-95CC71DD6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81" y="4497712"/>
            <a:ext cx="5255942" cy="3773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Boosting I: AdaBoost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7406" y="1089498"/>
            <a:ext cx="8915400" cy="3572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</a:t>
            </a:r>
            <a:r>
              <a:rPr lang="ca" sz="1200" b="1" dirty="0"/>
              <a:t> </a:t>
            </a:r>
            <a:r>
              <a:rPr lang="ca" sz="1200" dirty="0"/>
              <a:t>n_estimators número clasificadores debiles. Defecto n_estimators = 50, </a:t>
            </a:r>
            <a:r>
              <a:rPr lang="ca" sz="1200" b="1" dirty="0"/>
              <a:t> </a:t>
            </a:r>
            <a:r>
              <a:rPr lang="ca" sz="1200" dirty="0"/>
              <a:t>n_estimators </a:t>
            </a:r>
            <a:r>
              <a:rPr lang="es-ES" sz="1200" dirty="0"/>
              <a:t>= [10, 30, 50, 70, 100]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Imagen 2" descr="Interfaz de usuario gráfica, Aplicación, Excel&#10;&#10;Descripción generada automáticamente">
            <a:extLst>
              <a:ext uri="{FF2B5EF4-FFF2-40B4-BE49-F238E27FC236}">
                <a16:creationId xmlns:a16="http://schemas.microsoft.com/office/drawing/2014/main" id="{EEA4C585-B26E-78E0-EA44-84060AE2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467" y="1429225"/>
            <a:ext cx="4613298" cy="30486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B92C33-3288-3529-EC3B-309740E7D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612" y="4495475"/>
            <a:ext cx="4840942" cy="3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2475" y="648025"/>
            <a:ext cx="7470600" cy="7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 dirty="0"/>
              <a:t>Algoritmos de Boosting II: XGBoost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42047" y="1089499"/>
            <a:ext cx="8659906" cy="3460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 dirty="0"/>
              <a:t>Parámetro:</a:t>
            </a:r>
            <a:r>
              <a:rPr lang="ca" sz="1200" b="1" dirty="0"/>
              <a:t> </a:t>
            </a:r>
            <a:r>
              <a:rPr lang="es-ES" sz="1200" dirty="0" err="1"/>
              <a:t>learning_rate</a:t>
            </a:r>
            <a:r>
              <a:rPr lang="es-ES" sz="1200" dirty="0"/>
              <a:t> tasa aprendizaje de cada </a:t>
            </a:r>
            <a:r>
              <a:rPr lang="es-ES" sz="1200" dirty="0" err="1"/>
              <a:t>arbol</a:t>
            </a:r>
            <a:r>
              <a:rPr lang="ca" sz="1200" dirty="0"/>
              <a:t>. Defecto n_estimators = .3</a:t>
            </a:r>
            <a:r>
              <a:rPr lang="ca" sz="1200" b="1" dirty="0"/>
              <a:t>,  </a:t>
            </a:r>
            <a:r>
              <a:rPr lang="es-ES" sz="1200" dirty="0" err="1"/>
              <a:t>learning_rate</a:t>
            </a:r>
            <a:r>
              <a:rPr lang="es-ES" sz="1200" dirty="0"/>
              <a:t> = [.001, .01, .1, .5, 1, 3] </a:t>
            </a:r>
            <a:endParaRPr sz="1200" dirty="0"/>
          </a:p>
        </p:txBody>
      </p:sp>
      <p:pic>
        <p:nvPicPr>
          <p:cNvPr id="4" name="Imagen 3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694F6096-8132-23F6-3869-233F94E8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14" y="1411880"/>
            <a:ext cx="4666131" cy="30835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F2C3B3-F95D-0812-7A18-8143B4D47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78" y="4508791"/>
            <a:ext cx="5257801" cy="3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5562"/>
      </p:ext>
    </p:extLst>
  </p:cSld>
  <p:clrMapOvr>
    <a:masterClrMapping/>
  </p:clrMapOvr>
</p:sld>
</file>

<file path=ppt/theme/theme1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C_Masterbrand_Ppt_office_16_9_esp" id="{05ADA9F5-0CD4-E04C-9020-2AF95220E273}" vid="{F357F18C-D030-324B-AFB3-1D98C6AF3392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28B3C4F348DCF4F9C166B42A33B14F8" ma:contentTypeVersion="7" ma:contentTypeDescription="Crear nuevo documento." ma:contentTypeScope="" ma:versionID="217a96d7695f2528c25eee6327ed6bac">
  <xsd:schema xmlns:xsd="http://www.w3.org/2001/XMLSchema" xmlns:xs="http://www.w3.org/2001/XMLSchema" xmlns:p="http://schemas.microsoft.com/office/2006/metadata/properties" xmlns:ns3="5ac54962-bf61-4c3b-aefd-5c33e8e80060" xmlns:ns4="42223fdb-f1ae-4e99-ba74-5de460bdb421" targetNamespace="http://schemas.microsoft.com/office/2006/metadata/properties" ma:root="true" ma:fieldsID="3f790d50f3249c171c949673c4412487" ns3:_="" ns4:_="">
    <xsd:import namespace="5ac54962-bf61-4c3b-aefd-5c33e8e80060"/>
    <xsd:import namespace="42223fdb-f1ae-4e99-ba74-5de460bdb4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54962-bf61-4c3b-aefd-5c33e8e800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223fdb-f1ae-4e99-ba74-5de460bdb4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275CC3-78CF-4A17-8B20-6C28C91B6868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42223fdb-f1ae-4e99-ba74-5de460bdb421"/>
    <ds:schemaRef ds:uri="http://purl.org/dc/dcmitype/"/>
    <ds:schemaRef ds:uri="http://schemas.microsoft.com/office/infopath/2007/PartnerControls"/>
    <ds:schemaRef ds:uri="5ac54962-bf61-4c3b-aefd-5c33e8e8006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0FF77F-DBEC-41F7-AACA-5D46ACD7AF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c54962-bf61-4c3b-aefd-5c33e8e80060"/>
    <ds:schemaRef ds:uri="42223fdb-f1ae-4e99-ba74-5de460bdb4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B70F49-F8AF-4073-A81C-17152AE21A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PRESENTACION_MEMORIA</Template>
  <TotalTime>1723</TotalTime>
  <Words>971</Words>
  <Application>Microsoft Office PowerPoint</Application>
  <PresentationFormat>Presentación en pantalla (16:9)</PresentationFormat>
  <Paragraphs>75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UOC</vt:lpstr>
      <vt:lpstr>MACHINE LEARNING APLICADO  A LA DETECCION DEL FRAUDE CON TARJETA DE CREDITO.</vt:lpstr>
      <vt:lpstr>Objetivos:</vt:lpstr>
      <vt:lpstr>Time:  Las operaciones se recogen en los segundos que conforman esos  2 dias .  V1-V28: Tratadas mediante PCA para preservar datos sensibles.  No existen correlaciones fuertes.  Amount: Gran diferencia en la cuantía de las operaciones y alto volumen de outliers.   </vt:lpstr>
      <vt:lpstr>Problematicas del dataset:  </vt:lpstr>
      <vt:lpstr>Algoritmos y medidas de evaluacion:  </vt:lpstr>
      <vt:lpstr>Metodologia: </vt:lpstr>
      <vt:lpstr>Algoritmos Lineales: Regresión Logística.</vt:lpstr>
      <vt:lpstr>Algoritmos de Boosting I: AdaBoost</vt:lpstr>
      <vt:lpstr>Algoritmos de Boosting II: XGBoost</vt:lpstr>
      <vt:lpstr>Algoritmos de Boosting III: CatBoost</vt:lpstr>
      <vt:lpstr>Algoritmos de Arboles de Decision I: Decision Tree</vt:lpstr>
      <vt:lpstr>Algoritmos de Arboles de Decision II: Random Forest</vt:lpstr>
      <vt:lpstr>Algoritmos de Redes Neuronales: Perceptron Multi-Capa (MLP)</vt:lpstr>
      <vt:lpstr>Algoritmos basado en instancia:K-Nearest Neighbors (KNN) </vt:lpstr>
      <vt:lpstr>Ranking Final y Conclusiones:</vt:lpstr>
      <vt:lpstr>Ranking Final Fase Hiper Parámetros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APLICADO  A LA DETECCION DEL FRAUDE CON TARJETA DE CREDITO.</dc:title>
  <dc:creator>David de Vega Martin</dc:creator>
  <cp:lastModifiedBy>FNU LNU</cp:lastModifiedBy>
  <cp:revision>28</cp:revision>
  <dcterms:created xsi:type="dcterms:W3CDTF">2023-07-01T08:24:57Z</dcterms:created>
  <dcterms:modified xsi:type="dcterms:W3CDTF">2024-10-25T08:19:35Z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0x010100D28B3C4F348DCF4F9C166B42A33B14F8</vt:lpwstr>
  </property>
</Properties>
</file>